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7" r:id="rId2"/>
    <p:sldId id="257" r:id="rId3"/>
    <p:sldId id="361" r:id="rId4"/>
    <p:sldId id="362" r:id="rId5"/>
    <p:sldId id="363" r:id="rId6"/>
    <p:sldId id="364" r:id="rId7"/>
    <p:sldId id="365" r:id="rId8"/>
    <p:sldId id="366" r:id="rId9"/>
    <p:sldId id="258" r:id="rId10"/>
    <p:sldId id="284" r:id="rId11"/>
    <p:sldId id="285" r:id="rId12"/>
    <p:sldId id="286" r:id="rId13"/>
    <p:sldId id="289" r:id="rId14"/>
    <p:sldId id="287" r:id="rId15"/>
    <p:sldId id="290" r:id="rId16"/>
    <p:sldId id="291" r:id="rId17"/>
    <p:sldId id="292" r:id="rId18"/>
    <p:sldId id="260" r:id="rId19"/>
    <p:sldId id="293" r:id="rId20"/>
    <p:sldId id="348" r:id="rId21"/>
    <p:sldId id="353" r:id="rId22"/>
    <p:sldId id="354" r:id="rId23"/>
    <p:sldId id="370" r:id="rId24"/>
    <p:sldId id="372" r:id="rId25"/>
    <p:sldId id="318" r:id="rId26"/>
    <p:sldId id="319" r:id="rId27"/>
    <p:sldId id="320" r:id="rId28"/>
    <p:sldId id="321" r:id="rId29"/>
    <p:sldId id="322" r:id="rId30"/>
    <p:sldId id="324" r:id="rId31"/>
    <p:sldId id="323" r:id="rId32"/>
    <p:sldId id="325" r:id="rId33"/>
    <p:sldId id="326" r:id="rId34"/>
    <p:sldId id="327" r:id="rId35"/>
    <p:sldId id="329" r:id="rId36"/>
    <p:sldId id="331" r:id="rId37"/>
    <p:sldId id="337" r:id="rId38"/>
    <p:sldId id="338" r:id="rId39"/>
    <p:sldId id="360" r:id="rId40"/>
    <p:sldId id="262" r:id="rId41"/>
    <p:sldId id="341" r:id="rId42"/>
    <p:sldId id="340" r:id="rId43"/>
    <p:sldId id="343" r:id="rId44"/>
    <p:sldId id="342" r:id="rId45"/>
    <p:sldId id="344" r:id="rId46"/>
    <p:sldId id="373" r:id="rId47"/>
    <p:sldId id="267" r:id="rId48"/>
    <p:sldId id="282" r:id="rId49"/>
    <p:sldId id="374" r:id="rId50"/>
    <p:sldId id="283" r:id="rId51"/>
    <p:sldId id="269" r:id="rId52"/>
    <p:sldId id="369" r:id="rId53"/>
    <p:sldId id="270" r:id="rId54"/>
    <p:sldId id="281" r:id="rId55"/>
    <p:sldId id="368" r:id="rId56"/>
    <p:sldId id="375" r:id="rId57"/>
    <p:sldId id="376" r:id="rId58"/>
    <p:sldId id="377" r:id="rId59"/>
    <p:sldId id="37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2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981901" y="4195956"/>
            <a:ext cx="9719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391896" y="6341423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Fait par Issa, Alex et Thibault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‘turtle’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Ici on explique comment une turtle se déplace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2589212" y="2737899"/>
            <a:ext cx="8915400" cy="3777622"/>
          </a:xfrm>
        </p:spPr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 opérations possibles :</a:t>
            </a:r>
          </a:p>
          <a:p>
            <a:pPr lvl="1"/>
            <a:r>
              <a:rPr lang="fr-FR" dirty="0" smtClean="0"/>
              <a:t>Avancer</a:t>
            </a:r>
          </a:p>
          <a:p>
            <a:pPr lvl="1"/>
            <a:r>
              <a:rPr lang="fr-FR" dirty="0" smtClean="0"/>
              <a:t>Tourner à gauche de x degrés</a:t>
            </a:r>
          </a:p>
          <a:p>
            <a:pPr lvl="1"/>
            <a:r>
              <a:rPr lang="fr-FR" dirty="0" smtClean="0"/>
              <a:t>Tourner à droite de x degrés</a:t>
            </a:r>
          </a:p>
          <a:p>
            <a:pPr lvl="1"/>
            <a:r>
              <a:rPr lang="fr-FR" dirty="0" smtClean="0"/>
              <a:t>Sauvegarder la position</a:t>
            </a:r>
          </a:p>
          <a:p>
            <a:pPr lvl="1"/>
            <a:r>
              <a:rPr lang="fr-FR" dirty="0" smtClean="0"/>
              <a:t>Retourner à la dernière position sauvegardée</a:t>
            </a:r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1905000"/>
            <a:ext cx="519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Bouts de segments que l’on pourrait tracer sans lever le crayon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82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ublicdomainpictures.net/pictures/20000/velka/forest-pattern-11296841652vf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chemeClr val="bg1"/>
                </a:solidFill>
              </a:rPr>
              <a:t>1. Complément théorique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2. Définition formelle d’un L-système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3. Interprétation turtle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4. Un  peu de botanique…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5. Impression 3D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6. Des modèles prédictifs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4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Desna puščica 2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ravokotnik 3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PoljeZBesedilom 4"/>
          <p:cNvSpPr txBox="1"/>
          <p:nvPr/>
        </p:nvSpPr>
        <p:spPr>
          <a:xfrm>
            <a:off x="6838122" y="3196425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PoljeZBesedilom 5"/>
          <p:cNvSpPr txBox="1"/>
          <p:nvPr/>
        </p:nvSpPr>
        <p:spPr>
          <a:xfrm>
            <a:off x="4261899" y="3395207"/>
            <a:ext cx="1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φ </a:t>
            </a:r>
            <a:r>
              <a:rPr lang="fr-FR" baseline="30000" dirty="0" smtClean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val="79556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Un Alphabet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blipFill>
                <a:blip r:embed="rId2"/>
                <a:stretch>
                  <a:fillRect r="-1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5" y="0"/>
            <a:ext cx="3332032" cy="33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4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3824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3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858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6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15349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2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fractale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998949" y="2213113"/>
            <a:ext cx="3245541" cy="377762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fr-FR" dirty="0"/>
              <a:t>A = {</a:t>
            </a:r>
            <a:r>
              <a:rPr lang="fr-FR" dirty="0"/>
              <a:t>F;G;+;-}, </a:t>
            </a:r>
            <a:r>
              <a:rPr lang="fr-FR" dirty="0" smtClean="0"/>
              <a:t>graine </a:t>
            </a:r>
            <a:r>
              <a:rPr lang="fr-FR" dirty="0"/>
              <a:t>= </a:t>
            </a:r>
            <a:r>
              <a:rPr lang="fr-FR" dirty="0" smtClean="0"/>
              <a:t>F-G-G</a:t>
            </a:r>
            <a:endParaRPr lang="fr-FR" dirty="0" smtClean="0"/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(F) = F-G+F+G-F 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(G</a:t>
            </a:r>
            <a:r>
              <a:rPr lang="fr-FR" dirty="0" smtClean="0"/>
              <a:t>) = </a:t>
            </a:r>
            <a:r>
              <a:rPr lang="fr-FR" dirty="0" smtClean="0"/>
              <a:t>GG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(+) = + et </a:t>
            </a:r>
            <a:r>
              <a:rPr lang="el-GR" dirty="0"/>
              <a:t>φ</a:t>
            </a:r>
            <a:r>
              <a:rPr lang="fr-FR" dirty="0" smtClean="0"/>
              <a:t>(-)=-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r>
              <a:rPr lang="fr-FR" u="sng" dirty="0" smtClean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F ou G </a:t>
            </a:r>
            <a:r>
              <a:rPr lang="fr-FR" dirty="0" smtClean="0">
                <a:solidFill>
                  <a:srgbClr val="0070C0"/>
                </a:solidFill>
              </a:rPr>
              <a:t>: avancer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+ </a:t>
            </a:r>
            <a:r>
              <a:rPr lang="fr-FR" dirty="0" smtClean="0">
                <a:solidFill>
                  <a:srgbClr val="0070C0"/>
                </a:solidFill>
              </a:rPr>
              <a:t>: tourner de 120° vers la </a:t>
            </a:r>
            <a:r>
              <a:rPr lang="fr-FR" dirty="0" smtClean="0">
                <a:solidFill>
                  <a:srgbClr val="0070C0"/>
                </a:solidFill>
              </a:rPr>
              <a:t>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: tourner de 120° vers la droite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4491" y="3630726"/>
            <a:ext cx="1390650" cy="127635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5004" y="3242682"/>
            <a:ext cx="2533650" cy="19907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15726" r="6922" b="7988"/>
          <a:stretch/>
        </p:blipFill>
        <p:spPr>
          <a:xfrm rot="10800000">
            <a:off x="8794142" y="2846567"/>
            <a:ext cx="3204375" cy="278295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4314907" y="233065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 smtClean="0"/>
              <a:t>2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6518599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4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633004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5</a:t>
            </a:r>
            <a:r>
              <a:rPr lang="fr-FR" dirty="0" smtClean="0"/>
              <a:t>(graine)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5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7256" y="57660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Un Mot c’est quoi ?</a:t>
            </a:r>
            <a:endParaRPr lang="fr-FR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 sz="2400" dirty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mot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′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alphabet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est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fini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par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une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suite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’é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l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ments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de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 smtClean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blipFill>
                <a:blip r:embed="rId2"/>
                <a:stretch>
                  <a:fillRect l="-236" r="-2656" b="-197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Par exemple avec l’alphabet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 smtClean="0"/>
                  <a:t> : '</a:t>
                </a:r>
                <a:r>
                  <a:rPr lang="fr-FR" sz="2400" dirty="0" err="1" smtClean="0"/>
                  <a:t>ababbba</a:t>
                </a:r>
                <a:r>
                  <a:rPr lang="fr-FR" sz="2400" dirty="0" smtClean="0"/>
                  <a:t>' est un mot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2400" dirty="0" smtClean="0"/>
                  <a:t>alors que 'abc' ne l'est pas</a:t>
                </a:r>
                <a:endParaRPr lang="fr-FR" sz="24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blipFill>
                <a:blip r:embed="rId3"/>
                <a:stretch>
                  <a:fillRect t="-5839" r="-268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On définit un 'mot vide' noté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0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62" y="3603635"/>
            <a:ext cx="2800959" cy="21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00102" cy="371970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02" y="2318380"/>
            <a:ext cx="6591897" cy="45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02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</a:t>
            </a:r>
            <a:r>
              <a:rPr lang="fr-FR" dirty="0" smtClean="0"/>
              <a:t>X,F,+,-,[,]}</a:t>
            </a:r>
            <a:endParaRPr lang="fr-FR" dirty="0" smtClean="0"/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</a:t>
            </a:r>
            <a:r>
              <a:rPr lang="en-US" dirty="0" smtClean="0"/>
              <a:t>FF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</a:t>
            </a:r>
            <a:r>
              <a:rPr lang="fr-FR" dirty="0" smtClean="0">
                <a:solidFill>
                  <a:srgbClr val="0070C0"/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 : </a:t>
            </a:r>
            <a:r>
              <a:rPr lang="fr-FR" dirty="0">
                <a:solidFill>
                  <a:srgbClr val="0070C0"/>
                </a:solidFill>
              </a:rPr>
              <a:t>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</a:t>
            </a:r>
            <a:r>
              <a:rPr lang="fr-FR" dirty="0" smtClean="0">
                <a:solidFill>
                  <a:srgbClr val="0070C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] : retourner à la dernière position sauvegardée</a:t>
            </a:r>
            <a:endParaRPr lang="fr-FR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Extension des L-systèmes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&lt;insérer l’exemple&gt;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0155" y="695362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Langage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2800" dirty="0" smtClean="0"/>
                  <a:t>Un langage défini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est alors un sous ensemble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fr-FR" sz="2800" dirty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800" dirty="0" smtClean="0"/>
                  <a:t> avec</a:t>
                </a:r>
                <a14:m>
                  <m:oMath xmlns:m="http://schemas.openxmlformats.org/officeDocument/2006/math">
                    <m:r>
                      <a:rPr lang="fr-FR" sz="280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blipFill>
                <a:blip r:embed="rId2"/>
                <a:stretch>
                  <a:fillRect l="-1486" t="-12766" r="-2885" b="-248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‘context-sensitive’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04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L-systèmes en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Extension de la turtle</a:t>
            </a:r>
            <a:endParaRPr lang="fr-FR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4"/>
          <a:stretch/>
        </p:blipFill>
        <p:spPr>
          <a:xfrm>
            <a:off x="2592925" y="2503503"/>
            <a:ext cx="3950510" cy="3079873"/>
          </a:xfrm>
        </p:spPr>
      </p:pic>
    </p:spTree>
    <p:extLst>
      <p:ext uri="{BB962C8B-B14F-4D97-AF65-F5344CB8AC3E}">
        <p14:creationId xmlns:p14="http://schemas.microsoft.com/office/powerpoint/2010/main" val="11937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de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8" y="555473"/>
            <a:ext cx="3337060" cy="876583"/>
          </a:xfrm>
          <a:prstGeom prst="rect">
            <a:avLst/>
          </a:prstGeom>
        </p:spPr>
      </p:pic>
      <p:pic>
        <p:nvPicPr>
          <p:cNvPr id="5" name="Označba mesta vsebine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1" t="8733" b="32770"/>
          <a:stretch/>
        </p:blipFill>
        <p:spPr>
          <a:xfrm>
            <a:off x="0" y="3346882"/>
            <a:ext cx="6469562" cy="3511118"/>
          </a:xfrm>
        </p:spPr>
      </p:pic>
      <p:pic>
        <p:nvPicPr>
          <p:cNvPr id="2050" name="Picture 2" descr="https://cdn.discordapp.com/attachments/401833754823229440/405397922352726016/FORETDECLOD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3" y="2467993"/>
            <a:ext cx="7624418" cy="43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concrète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Amélioration graphique</a:t>
            </a:r>
          </a:p>
          <a:p>
            <a:r>
              <a:rPr lang="fr-FR" dirty="0" smtClean="0"/>
              <a:t>Les fossiles et écosystèmes</a:t>
            </a:r>
          </a:p>
          <a:p>
            <a:r>
              <a:rPr lang="fr-FR" dirty="0" smtClean="0"/>
              <a:t>Mutation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57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Eeett… à quoi ça sert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95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d’espèces disparues grâce à leurs fossile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6433"/>
            <a:ext cx="4606629" cy="260156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1966" cy="425643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04" y="2526292"/>
            <a:ext cx="5152996" cy="4331708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2878372" y="3108960"/>
            <a:ext cx="407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Rhynia gwynnevaughanii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598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mutations de L système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536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Meilleur rendu 3D</a:t>
            </a:r>
            <a:endParaRPr lang="fr-FR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20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529108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La Concaténation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définit la loi interne de concaténation ' . '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tel que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 smtClean="0"/>
              </a:p>
              <a:p>
                <a:pPr algn="ctr"/>
                <a:r>
                  <a:rPr lang="fr-FR" sz="2000" dirty="0" smtClean="0"/>
                  <a:t>Et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000" dirty="0" smtClean="0"/>
              </a:p>
              <a:p>
                <a:endParaRPr lang="fr-FR" sz="2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est stable par la loi '.'</a:t>
                </a:r>
              </a:p>
              <a:p>
                <a:pPr algn="ctr"/>
                <a:endParaRPr lang="fr-FR" sz="20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blipFill>
                <a:blip r:embed="rId2"/>
                <a:stretch>
                  <a:fillRect t="-1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7306" y="386603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Morphisme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dispose de deux structures algébriques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,+,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,∗,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Un morphisme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000" dirty="0" smtClean="0"/>
                  <a:t> est une application de A dans B </a:t>
                </a:r>
                <a:r>
                  <a:rPr lang="fr-FR" sz="2000" dirty="0" err="1" smtClean="0"/>
                  <a:t>tq</a:t>
                </a:r>
                <a:r>
                  <a:rPr lang="fr-FR" sz="2000" dirty="0" smtClean="0"/>
                  <a:t> :</a:t>
                </a:r>
              </a:p>
              <a:p>
                <a:pPr algn="ctr"/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blipFill>
                <a:blip r:embed="rId2"/>
                <a:stretch>
                  <a:fillRect t="-1355" b="-1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18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624110"/>
            <a:ext cx="9510349" cy="1280890"/>
          </a:xfrm>
        </p:spPr>
        <p:txBody>
          <a:bodyPr/>
          <a:lstStyle/>
          <a:p>
            <a:pPr algn="ctr"/>
            <a:r>
              <a:rPr lang="fr-FR" dirty="0" smtClean="0"/>
              <a:t>Un exemple de morphisme de Langage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r>
                  <a:rPr lang="fr-FR" sz="2000" dirty="0" smtClean="0"/>
                  <a:t>On définit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)→(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par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Alors par exemple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𝑡𝑖𝑝𝑒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𝑝𝑒𝑡𝑖𝑡𝑒</m:t>
                    </m:r>
                  </m:oMath>
                </a14:m>
                <a:endParaRPr lang="fr-FR" sz="2000" dirty="0"/>
              </a:p>
              <a:p>
                <a:pPr algn="ctr"/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blipFill>
                <a:blip r:embed="rId2"/>
                <a:stretch>
                  <a:fillRect t="-8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9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L-système est un triplet (A,</a:t>
            </a:r>
            <a:r>
              <a:rPr lang="el-GR" dirty="0" smtClean="0"/>
              <a:t> φ</a:t>
            </a:r>
            <a:r>
              <a:rPr lang="fr-FR" dirty="0" smtClean="0"/>
              <a:t>,g), avec :</a:t>
            </a:r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est alors le langage dénnoté par le L-système, à savoir 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/>
              <a:t>φ</a:t>
            </a:r>
            <a:r>
              <a:rPr lang="fr-FR" sz="2400" dirty="0"/>
              <a:t>^n(g),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15511</TotalTime>
  <Words>975</Words>
  <Application>Microsoft Office PowerPoint</Application>
  <PresentationFormat>Širokozaslonsko</PresentationFormat>
  <Paragraphs>330</Paragraphs>
  <Slides>59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59</vt:i4>
      </vt:variant>
    </vt:vector>
  </HeadingPairs>
  <TitlesOfParts>
    <vt:vector size="65" baseType="lpstr">
      <vt:lpstr>Arial</vt:lpstr>
      <vt:lpstr>Cambria Math</vt:lpstr>
      <vt:lpstr>Century Gothic</vt:lpstr>
      <vt:lpstr>Wingdings</vt:lpstr>
      <vt:lpstr>Wingdings 3</vt:lpstr>
      <vt:lpstr>Šelest</vt:lpstr>
      <vt:lpstr>PowerPointova predstavitev</vt:lpstr>
      <vt:lpstr>PowerPointova predstavitev</vt:lpstr>
      <vt:lpstr>Un Alphabet c’est quoi ?</vt:lpstr>
      <vt:lpstr>Un Mot c’est quoi ?</vt:lpstr>
      <vt:lpstr>Un Langage c’est quoi ?</vt:lpstr>
      <vt:lpstr>La Concaténation c’est quoi ?</vt:lpstr>
      <vt:lpstr>Un Morphisme c’est quoi ?</vt:lpstr>
      <vt:lpstr>Un exemple de morphisme de Langage</vt:lpstr>
      <vt:lpstr>Présentation formelle</vt:lpstr>
      <vt:lpstr>Un exemple de L-système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Intérprétation via ‘turtle’</vt:lpstr>
      <vt:lpstr>Ici on explique comment une turtle se déplace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Interprétation fractale</vt:lpstr>
      <vt:lpstr>Le rapport avec les arbres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Exemple d’arbre en 2D obtenu</vt:lpstr>
      <vt:lpstr>Extension des L-systèmes</vt:lpstr>
      <vt:lpstr>Un exemple de L-système stochastique</vt:lpstr>
      <vt:lpstr>Des L-systèmes ‘context-sensitive’ ?</vt:lpstr>
      <vt:lpstr>L-systèmes en 3D</vt:lpstr>
      <vt:lpstr>Extension de la turtle</vt:lpstr>
      <vt:lpstr>Utilisation de</vt:lpstr>
      <vt:lpstr>Des essais d’impression 3D</vt:lpstr>
      <vt:lpstr>Application concrète</vt:lpstr>
      <vt:lpstr>Eeett… à quoi ça sert ?</vt:lpstr>
      <vt:lpstr>Modélisation d’espèces disparues grâce à leurs fossile</vt:lpstr>
      <vt:lpstr>Des mutations de L système</vt:lpstr>
      <vt:lpstr>Meilleur rendu 3D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43</cp:revision>
  <dcterms:created xsi:type="dcterms:W3CDTF">2018-01-14T10:57:57Z</dcterms:created>
  <dcterms:modified xsi:type="dcterms:W3CDTF">2018-01-29T21:14:42Z</dcterms:modified>
</cp:coreProperties>
</file>